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handoutMasterIdLst>
    <p:handoutMasterId r:id="rId57"/>
  </p:handoutMasterIdLst>
  <p:sldIdLst>
    <p:sldId id="256" r:id="rId3"/>
    <p:sldId id="259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5" r:id="rId31"/>
    <p:sldId id="311" r:id="rId32"/>
    <p:sldId id="316" r:id="rId33"/>
    <p:sldId id="312" r:id="rId34"/>
    <p:sldId id="317" r:id="rId35"/>
    <p:sldId id="313" r:id="rId36"/>
    <p:sldId id="318" r:id="rId37"/>
    <p:sldId id="314" r:id="rId38"/>
    <p:sldId id="319" r:id="rId39"/>
    <p:sldId id="280" r:id="rId40"/>
    <p:sldId id="272" r:id="rId41"/>
    <p:sldId id="271" r:id="rId42"/>
    <p:sldId id="273" r:id="rId43"/>
    <p:sldId id="274" r:id="rId44"/>
    <p:sldId id="276" r:id="rId45"/>
    <p:sldId id="277" r:id="rId46"/>
    <p:sldId id="278" r:id="rId47"/>
    <p:sldId id="279" r:id="rId48"/>
    <p:sldId id="283" r:id="rId49"/>
    <p:sldId id="284" r:id="rId50"/>
    <p:sldId id="282" r:id="rId51"/>
    <p:sldId id="320" r:id="rId52"/>
    <p:sldId id="322" r:id="rId53"/>
    <p:sldId id="321" r:id="rId54"/>
    <p:sldId id="275" r:id="rId55"/>
    <p:sldId id="27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94660"/>
  </p:normalViewPr>
  <p:slideViewPr>
    <p:cSldViewPr snapToGrid="0">
      <p:cViewPr>
        <p:scale>
          <a:sx n="58" d="100"/>
          <a:sy n="58" d="100"/>
        </p:scale>
        <p:origin x="9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67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970DB-8EE6-4E5B-9CBE-4CA39D1A6EC2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55828-8ECA-4525-A47E-5E299A14B1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0" y="-638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2386584"/>
            <a:ext cx="9175668" cy="2852928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5296060"/>
            <a:ext cx="9175668" cy="156162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7" name="Picture 16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1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 thruBlk="1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9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0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457200"/>
            <a:ext cx="3483864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2514184"/>
            <a:ext cx="3703320" cy="365801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8385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4762" y="0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 descr="photo of man sitting on an outdoor bench, using a 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8876190" cy="6857143"/>
          </a:xfrm>
          <a:prstGeom prst="rect">
            <a:avLst/>
          </a:prstGeom>
        </p:spPr>
      </p:pic>
      <p:sp>
        <p:nvSpPr>
          <p:cNvPr id="23" name="Freeform 5" descr="Callout shape"/>
          <p:cNvSpPr>
            <a:spLocks/>
          </p:cNvSpPr>
          <p:nvPr userDrawn="1"/>
        </p:nvSpPr>
        <p:spPr bwMode="auto">
          <a:xfrm>
            <a:off x="6778677" y="356679"/>
            <a:ext cx="4956048" cy="3008376"/>
          </a:xfrm>
          <a:custGeom>
            <a:avLst/>
            <a:gdLst>
              <a:gd name="T0" fmla="*/ 0 w 4338"/>
              <a:gd name="T1" fmla="*/ 0 h 2582"/>
              <a:gd name="T2" fmla="*/ 0 w 4338"/>
              <a:gd name="T3" fmla="*/ 2353 h 2582"/>
              <a:gd name="T4" fmla="*/ 921 w 4338"/>
              <a:gd name="T5" fmla="*/ 2353 h 2582"/>
              <a:gd name="T6" fmla="*/ 1101 w 4338"/>
              <a:gd name="T7" fmla="*/ 2582 h 2582"/>
              <a:gd name="T8" fmla="*/ 1278 w 4338"/>
              <a:gd name="T9" fmla="*/ 2353 h 2582"/>
              <a:gd name="T10" fmla="*/ 4338 w 4338"/>
              <a:gd name="T11" fmla="*/ 2353 h 2582"/>
              <a:gd name="T12" fmla="*/ 4338 w 4338"/>
              <a:gd name="T13" fmla="*/ 0 h 2582"/>
              <a:gd name="T14" fmla="*/ 0 w 4338"/>
              <a:gd name="T15" fmla="*/ 0 h 2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38" h="2582">
                <a:moveTo>
                  <a:pt x="0" y="0"/>
                </a:moveTo>
                <a:lnTo>
                  <a:pt x="0" y="2353"/>
                </a:lnTo>
                <a:lnTo>
                  <a:pt x="921" y="2353"/>
                </a:lnTo>
                <a:lnTo>
                  <a:pt x="1101" y="2582"/>
                </a:lnTo>
                <a:lnTo>
                  <a:pt x="1278" y="2353"/>
                </a:lnTo>
                <a:lnTo>
                  <a:pt x="4338" y="2353"/>
                </a:lnTo>
                <a:lnTo>
                  <a:pt x="43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6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5060" y="1382350"/>
            <a:ext cx="4279434" cy="683787"/>
          </a:xfr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7781982" y="2067295"/>
            <a:ext cx="3549389" cy="95566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1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en-US" sz="6800" smtClean="0">
                <a:solidFill>
                  <a:schemeClr val="accent1"/>
                </a:solidFill>
                <a:cs typeface="+mn-cs"/>
              </a:defRPr>
            </a:lvl2pPr>
            <a:lvl3pPr>
              <a:defRPr lang="en-US" sz="6800" smtClean="0">
                <a:solidFill>
                  <a:schemeClr val="accent1"/>
                </a:solidFill>
                <a:cs typeface="+mn-cs"/>
              </a:defRPr>
            </a:lvl3pPr>
            <a:lvl4pPr>
              <a:defRPr lang="en-US" sz="6800" smtClean="0">
                <a:solidFill>
                  <a:schemeClr val="accent1"/>
                </a:solidFill>
                <a:cs typeface="+mn-cs"/>
              </a:defRPr>
            </a:lvl4pPr>
            <a:lvl5pPr>
              <a:defRPr lang="en-US" sz="6800">
                <a:solidFill>
                  <a:schemeClr val="accent1"/>
                </a:solidFill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228" y="6209375"/>
            <a:ext cx="4994007" cy="336626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98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 thruBlk="1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2442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5478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37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0705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0">
              <a:schemeClr val="accent1"/>
            </a:gs>
            <a:gs pos="0">
              <a:schemeClr val="accent3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>
            <a:off x="-1" y="0"/>
            <a:ext cx="12192001" cy="6858639"/>
            <a:chOff x="-1" y="-1"/>
            <a:chExt cx="12192001" cy="6858639"/>
          </a:xfrm>
        </p:grpSpPr>
        <p:sp>
          <p:nvSpPr>
            <p:cNvPr id="15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oup 18" descr="abstract background design"/>
          <p:cNvGrpSpPr/>
          <p:nvPr userDrawn="1"/>
        </p:nvGrpSpPr>
        <p:grpSpPr>
          <a:xfrm flipH="1">
            <a:off x="0" y="-638"/>
            <a:ext cx="12201526" cy="6858638"/>
            <a:chOff x="0" y="618575"/>
            <a:chExt cx="12201526" cy="685863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15"/>
          <p:cNvSpPr>
            <a:spLocks/>
          </p:cNvSpPr>
          <p:nvPr userDrawn="1"/>
        </p:nvSpPr>
        <p:spPr bwMode="auto">
          <a:xfrm flipH="1"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384364"/>
            <a:ext cx="9175668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-3175" y="5486400"/>
            <a:ext cx="12204700" cy="13712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620215"/>
            <a:ext cx="9175668" cy="1237467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FFEE5F-65BB-4268-AC17-D19CED90FB82}" type="datetimeFigureOut">
              <a:rPr lang="en-US" smtClean="0"/>
              <a:pPr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208348" y="3345599"/>
            <a:ext cx="3417882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8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 thruBlk="1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3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154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90687"/>
            <a:ext cx="5157787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183188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071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551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311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9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16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8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54" y="457200"/>
            <a:ext cx="348231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055" y="2514183"/>
            <a:ext cx="3703320" cy="3658015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4314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038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028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4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38" name="Rectangle 1037"/>
          <p:cNvSpPr/>
          <p:nvPr userDrawn="1"/>
        </p:nvSpPr>
        <p:spPr>
          <a:xfrm>
            <a:off x="0" y="-5092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1" name="Rectangle 1040" descr="background shape"/>
          <p:cNvSpPr/>
          <p:nvPr userDrawn="1"/>
        </p:nvSpPr>
        <p:spPr>
          <a:xfrm>
            <a:off x="-4119" y="6237752"/>
            <a:ext cx="12197830" cy="630429"/>
          </a:xfrm>
          <a:custGeom>
            <a:avLst/>
            <a:gdLst>
              <a:gd name="connsiteX0" fmla="*/ 0 w 12192000"/>
              <a:gd name="connsiteY0" fmla="*/ 0 h 556282"/>
              <a:gd name="connsiteX1" fmla="*/ 12192000 w 12192000"/>
              <a:gd name="connsiteY1" fmla="*/ 0 h 556282"/>
              <a:gd name="connsiteX2" fmla="*/ 12192000 w 12192000"/>
              <a:gd name="connsiteY2" fmla="*/ 556282 h 556282"/>
              <a:gd name="connsiteX3" fmla="*/ 0 w 12192000"/>
              <a:gd name="connsiteY3" fmla="*/ 556282 h 556282"/>
              <a:gd name="connsiteX4" fmla="*/ 0 w 12192000"/>
              <a:gd name="connsiteY4" fmla="*/ 0 h 556282"/>
              <a:gd name="connsiteX0" fmla="*/ 0 w 12206068"/>
              <a:gd name="connsiteY0" fmla="*/ 1026941 h 1583223"/>
              <a:gd name="connsiteX1" fmla="*/ 12206068 w 12206068"/>
              <a:gd name="connsiteY1" fmla="*/ 0 h 1583223"/>
              <a:gd name="connsiteX2" fmla="*/ 12192000 w 12206068"/>
              <a:gd name="connsiteY2" fmla="*/ 1583223 h 1583223"/>
              <a:gd name="connsiteX3" fmla="*/ 0 w 12206068"/>
              <a:gd name="connsiteY3" fmla="*/ 1583223 h 1583223"/>
              <a:gd name="connsiteX4" fmla="*/ 0 w 12206068"/>
              <a:gd name="connsiteY4" fmla="*/ 1026941 h 1583223"/>
              <a:gd name="connsiteX0" fmla="*/ 0 w 12192000"/>
              <a:gd name="connsiteY0" fmla="*/ 34281 h 590563"/>
              <a:gd name="connsiteX1" fmla="*/ 12086619 w 12192000"/>
              <a:gd name="connsiteY1" fmla="*/ 0 h 590563"/>
              <a:gd name="connsiteX2" fmla="*/ 12192000 w 12192000"/>
              <a:gd name="connsiteY2" fmla="*/ 590563 h 590563"/>
              <a:gd name="connsiteX3" fmla="*/ 0 w 12192000"/>
              <a:gd name="connsiteY3" fmla="*/ 590563 h 590563"/>
              <a:gd name="connsiteX4" fmla="*/ 0 w 12192000"/>
              <a:gd name="connsiteY4" fmla="*/ 34281 h 590563"/>
              <a:gd name="connsiteX0" fmla="*/ 0 w 12193711"/>
              <a:gd name="connsiteY0" fmla="*/ 244346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0 w 12193711"/>
              <a:gd name="connsiteY4" fmla="*/ 244346 h 800628"/>
              <a:gd name="connsiteX0" fmla="*/ 98854 w 12193711"/>
              <a:gd name="connsiteY0" fmla="*/ 577978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98854 w 12193711"/>
              <a:gd name="connsiteY4" fmla="*/ 577978 h 800628"/>
              <a:gd name="connsiteX0" fmla="*/ 4119 w 12193711"/>
              <a:gd name="connsiteY0" fmla="*/ 606811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4119 w 12193711"/>
              <a:gd name="connsiteY4" fmla="*/ 606811 h 800628"/>
              <a:gd name="connsiteX0" fmla="*/ 135924 w 12193711"/>
              <a:gd name="connsiteY0" fmla="*/ 590335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135924 w 12193711"/>
              <a:gd name="connsiteY4" fmla="*/ 590335 h 800628"/>
              <a:gd name="connsiteX0" fmla="*/ 0 w 12197830"/>
              <a:gd name="connsiteY0" fmla="*/ 577978 h 800628"/>
              <a:gd name="connsiteX1" fmla="*/ 12197830 w 12197830"/>
              <a:gd name="connsiteY1" fmla="*/ 0 h 800628"/>
              <a:gd name="connsiteX2" fmla="*/ 12196119 w 12197830"/>
              <a:gd name="connsiteY2" fmla="*/ 800628 h 800628"/>
              <a:gd name="connsiteX3" fmla="*/ 4119 w 12197830"/>
              <a:gd name="connsiteY3" fmla="*/ 800628 h 800628"/>
              <a:gd name="connsiteX4" fmla="*/ 0 w 12197830"/>
              <a:gd name="connsiteY4" fmla="*/ 577978 h 800628"/>
              <a:gd name="connsiteX0" fmla="*/ 0 w 12196127"/>
              <a:gd name="connsiteY0" fmla="*/ 414454 h 637104"/>
              <a:gd name="connsiteX1" fmla="*/ 12167795 w 12196127"/>
              <a:gd name="connsiteY1" fmla="*/ 0 h 637104"/>
              <a:gd name="connsiteX2" fmla="*/ 12196119 w 12196127"/>
              <a:gd name="connsiteY2" fmla="*/ 637104 h 637104"/>
              <a:gd name="connsiteX3" fmla="*/ 4119 w 12196127"/>
              <a:gd name="connsiteY3" fmla="*/ 637104 h 637104"/>
              <a:gd name="connsiteX4" fmla="*/ 0 w 12196127"/>
              <a:gd name="connsiteY4" fmla="*/ 414454 h 637104"/>
              <a:gd name="connsiteX0" fmla="*/ 0 w 12196196"/>
              <a:gd name="connsiteY0" fmla="*/ 411116 h 633766"/>
              <a:gd name="connsiteX1" fmla="*/ 12194493 w 12196196"/>
              <a:gd name="connsiteY1" fmla="*/ 0 h 633766"/>
              <a:gd name="connsiteX2" fmla="*/ 12196119 w 12196196"/>
              <a:gd name="connsiteY2" fmla="*/ 633766 h 633766"/>
              <a:gd name="connsiteX3" fmla="*/ 4119 w 12196196"/>
              <a:gd name="connsiteY3" fmla="*/ 633766 h 633766"/>
              <a:gd name="connsiteX4" fmla="*/ 0 w 12196196"/>
              <a:gd name="connsiteY4" fmla="*/ 411116 h 633766"/>
              <a:gd name="connsiteX0" fmla="*/ 0 w 12196123"/>
              <a:gd name="connsiteY0" fmla="*/ 374407 h 597057"/>
              <a:gd name="connsiteX1" fmla="*/ 12147772 w 12196123"/>
              <a:gd name="connsiteY1" fmla="*/ 0 h 597057"/>
              <a:gd name="connsiteX2" fmla="*/ 12196119 w 12196123"/>
              <a:gd name="connsiteY2" fmla="*/ 597057 h 597057"/>
              <a:gd name="connsiteX3" fmla="*/ 4119 w 12196123"/>
              <a:gd name="connsiteY3" fmla="*/ 597057 h 597057"/>
              <a:gd name="connsiteX4" fmla="*/ 0 w 12196123"/>
              <a:gd name="connsiteY4" fmla="*/ 374407 h 597057"/>
              <a:gd name="connsiteX0" fmla="*/ 0 w 12196196"/>
              <a:gd name="connsiteY0" fmla="*/ 404442 h 627092"/>
              <a:gd name="connsiteX1" fmla="*/ 12194493 w 12196196"/>
              <a:gd name="connsiteY1" fmla="*/ 0 h 627092"/>
              <a:gd name="connsiteX2" fmla="*/ 12196119 w 12196196"/>
              <a:gd name="connsiteY2" fmla="*/ 627092 h 627092"/>
              <a:gd name="connsiteX3" fmla="*/ 4119 w 12196196"/>
              <a:gd name="connsiteY3" fmla="*/ 627092 h 627092"/>
              <a:gd name="connsiteX4" fmla="*/ 0 w 12196196"/>
              <a:gd name="connsiteY4" fmla="*/ 404442 h 627092"/>
              <a:gd name="connsiteX0" fmla="*/ 0 w 12196123"/>
              <a:gd name="connsiteY0" fmla="*/ 391093 h 613743"/>
              <a:gd name="connsiteX1" fmla="*/ 12141097 w 12196123"/>
              <a:gd name="connsiteY1" fmla="*/ 0 h 613743"/>
              <a:gd name="connsiteX2" fmla="*/ 12196119 w 12196123"/>
              <a:gd name="connsiteY2" fmla="*/ 613743 h 613743"/>
              <a:gd name="connsiteX3" fmla="*/ 4119 w 12196123"/>
              <a:gd name="connsiteY3" fmla="*/ 613743 h 613743"/>
              <a:gd name="connsiteX4" fmla="*/ 0 w 12196123"/>
              <a:gd name="connsiteY4" fmla="*/ 391093 h 613743"/>
              <a:gd name="connsiteX0" fmla="*/ 0 w 12197830"/>
              <a:gd name="connsiteY0" fmla="*/ 407779 h 630429"/>
              <a:gd name="connsiteX1" fmla="*/ 12197830 w 12197830"/>
              <a:gd name="connsiteY1" fmla="*/ 0 h 630429"/>
              <a:gd name="connsiteX2" fmla="*/ 12196119 w 12197830"/>
              <a:gd name="connsiteY2" fmla="*/ 630429 h 630429"/>
              <a:gd name="connsiteX3" fmla="*/ 4119 w 12197830"/>
              <a:gd name="connsiteY3" fmla="*/ 630429 h 630429"/>
              <a:gd name="connsiteX4" fmla="*/ 0 w 12197830"/>
              <a:gd name="connsiteY4" fmla="*/ 407779 h 63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7830" h="630429">
                <a:moveTo>
                  <a:pt x="0" y="407779"/>
                </a:moveTo>
                <a:lnTo>
                  <a:pt x="12197830" y="0"/>
                </a:lnTo>
                <a:cubicBezTo>
                  <a:pt x="12197260" y="266876"/>
                  <a:pt x="12196689" y="363553"/>
                  <a:pt x="12196119" y="630429"/>
                </a:cubicBezTo>
                <a:lnTo>
                  <a:pt x="4119" y="630429"/>
                </a:lnTo>
                <a:lnTo>
                  <a:pt x="0" y="407779"/>
                </a:lnTo>
                <a:close/>
              </a:path>
            </a:pathLst>
          </a:custGeom>
          <a:gradFill>
            <a:gsLst>
              <a:gs pos="100000">
                <a:schemeClr val="accent3">
                  <a:alpha val="95000"/>
                </a:schemeClr>
              </a:gs>
              <a:gs pos="0">
                <a:schemeClr val="accent1">
                  <a:alpha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0FFEE5F-65BB-4268-AC17-D19CED90FB82}" type="datetimeFigureOut">
              <a:rPr lang="en-US" smtClean="0"/>
              <a:pPr/>
              <a:t>4/27/2015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7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2" r:id="rId11"/>
    <p:sldLayoutId id="2147483658" r:id="rId12"/>
    <p:sldLayoutId id="2147483659" r:id="rId13"/>
  </p:sldLayoutIdLst>
  <p:transition spd="slow">
    <p:fade thruBlk="1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1pPr>
      <a:lvl2pPr marL="233363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tabLst/>
        <a:defRPr sz="2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4pPr>
      <a:lvl5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5pPr>
      <a:lvl6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6pPr>
      <a:lvl7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7pPr>
      <a:lvl8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8pPr>
      <a:lvl9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.huffpost.com/gen/1748507/images/o-TAXI-CAB-facebook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03"/>
          <a:stretch/>
        </p:blipFill>
        <p:spPr bwMode="auto">
          <a:xfrm>
            <a:off x="1" y="-650450"/>
            <a:ext cx="12191999" cy="75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50249" y="5409622"/>
            <a:ext cx="1545382" cy="1129426"/>
          </a:xfrm>
        </p:spPr>
        <p:txBody>
          <a:bodyPr>
            <a:normAutofit/>
          </a:bodyPr>
          <a:lstStyle/>
          <a:p>
            <a:r>
              <a:rPr lang="en-US" dirty="0" smtClean="0"/>
              <a:t>MIB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44906" y="5728491"/>
            <a:ext cx="2618467" cy="810559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Final </a:t>
            </a:r>
            <a:r>
              <a:rPr lang="en-US" sz="2000" dirty="0" smtClean="0"/>
              <a:t>Presentation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Qifan Shi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3360597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_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70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5 – 6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4491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_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63"/>
            <a:ext cx="12192000" cy="65674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6 – 7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8637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_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1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7 – 8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8950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_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050"/>
            <a:ext cx="12192000" cy="65643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8 – 9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830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_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24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9 – 10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5521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_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88"/>
            <a:ext cx="12192000" cy="65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 – 11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2137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_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63"/>
            <a:ext cx="12192000" cy="65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11 – 12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5477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_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12 – 13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3629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_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163"/>
            <a:ext cx="12192000" cy="65420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13 – 14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0828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_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25"/>
            <a:ext cx="12192000" cy="65833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14 – 15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246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383" y="347472"/>
            <a:ext cx="3483864" cy="29535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Here</a:t>
            </a:r>
            <a:br>
              <a:rPr lang="en-US" dirty="0" smtClean="0"/>
            </a:br>
            <a:r>
              <a:rPr lang="en-US" dirty="0" smtClean="0"/>
              <a:t>We </a:t>
            </a:r>
            <a:br>
              <a:rPr lang="en-US" dirty="0" smtClean="0"/>
            </a:br>
            <a:r>
              <a:rPr lang="en-US" dirty="0" smtClean="0"/>
              <a:t>Go!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8" r="21013"/>
          <a:stretch/>
        </p:blipFill>
        <p:spPr>
          <a:xfrm>
            <a:off x="5156462" y="7600"/>
            <a:ext cx="6950195" cy="6987966"/>
          </a:xfrm>
        </p:spPr>
      </p:pic>
      <p:sp>
        <p:nvSpPr>
          <p:cNvPr id="5" name="Oval 4"/>
          <p:cNvSpPr/>
          <p:nvPr/>
        </p:nvSpPr>
        <p:spPr>
          <a:xfrm>
            <a:off x="6547104" y="2431888"/>
            <a:ext cx="603504" cy="869096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5182568">
            <a:off x="10181110" y="2079636"/>
            <a:ext cx="659354" cy="869096"/>
          </a:xfrm>
          <a:prstGeom prst="ellipse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6711342">
            <a:off x="9019950" y="3726603"/>
            <a:ext cx="659354" cy="86909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2747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_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"/>
            <a:ext cx="12192000" cy="65579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15 – 16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8341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_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"/>
            <a:ext cx="12192000" cy="65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 – 17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173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_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63"/>
            <a:ext cx="12192000" cy="65674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17 – 18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7094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_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1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18 – 19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3350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_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5"/>
            <a:ext cx="12192000" cy="65960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19 – 20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1689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_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638"/>
            <a:ext cx="12192000" cy="65611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20 – 21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751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_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3"/>
            <a:ext cx="12192000" cy="658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21 – 22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3110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_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763"/>
            <a:ext cx="12192000" cy="65928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22 – 23 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675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_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25"/>
            <a:ext cx="12192000" cy="65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23 – 0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9546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_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09/08/2009</a:t>
            </a:r>
          </a:p>
          <a:p>
            <a:r>
              <a:rPr lang="en-US" sz="2400" dirty="0" smtClean="0"/>
              <a:t>0 – 1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7431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Questions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What is the entire taxi flow ?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How the flow varies hour by hour?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3200" dirty="0"/>
              <a:t>Business </a:t>
            </a:r>
            <a:r>
              <a:rPr lang="en-US" sz="3200" dirty="0" smtClean="0"/>
              <a:t>Value</a:t>
            </a:r>
          </a:p>
          <a:p>
            <a:pPr marL="690563" lvl="1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Understand people’s behaviors</a:t>
            </a:r>
          </a:p>
          <a:p>
            <a:pPr marL="690563" lvl="1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Catch up potential fare</a:t>
            </a:r>
            <a:endParaRPr lang="en-US" sz="3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2013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_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"/>
            <a:ext cx="12192000" cy="65897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09/11/2009</a:t>
            </a:r>
          </a:p>
          <a:p>
            <a:r>
              <a:rPr lang="en-US" sz="2400" dirty="0" smtClean="0"/>
              <a:t>0 – 1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3057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_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"/>
            <a:ext cx="12192000" cy="65706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697453" y="541421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09/08/2009</a:t>
            </a:r>
          </a:p>
          <a:p>
            <a:r>
              <a:rPr lang="en-US" sz="2400" dirty="0" smtClean="0"/>
              <a:t>1 – 2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0782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_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938"/>
            <a:ext cx="12192000" cy="65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09/11/2009</a:t>
            </a:r>
          </a:p>
          <a:p>
            <a:r>
              <a:rPr lang="en-US" sz="2400" dirty="0" smtClean="0"/>
              <a:t>1 – 2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3472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_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3"/>
            <a:ext cx="12192000" cy="658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09/08/2009</a:t>
            </a:r>
          </a:p>
          <a:p>
            <a:r>
              <a:rPr lang="en-US" sz="2400" dirty="0" smtClean="0"/>
              <a:t>2 – 3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0326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_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3"/>
            <a:ext cx="12192000" cy="658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09/11/2009</a:t>
            </a:r>
          </a:p>
          <a:p>
            <a:r>
              <a:rPr lang="en-US" sz="2400" dirty="0" smtClean="0"/>
              <a:t>2 – 3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0031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_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238"/>
            <a:ext cx="12192000" cy="66119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697453" y="541421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09/08/2009</a:t>
            </a:r>
          </a:p>
          <a:p>
            <a:r>
              <a:rPr lang="en-US" sz="2400" dirty="0" smtClean="0"/>
              <a:t>3 – 4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6587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_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3"/>
            <a:ext cx="12192000" cy="658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09/08/2009</a:t>
            </a:r>
          </a:p>
          <a:p>
            <a:r>
              <a:rPr lang="en-US" sz="2400" dirty="0" smtClean="0"/>
              <a:t>3 – 4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7560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Questions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Where are the golden areas?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How the golden area varies hour by hour?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3200" dirty="0"/>
              <a:t>Business </a:t>
            </a:r>
            <a:r>
              <a:rPr lang="en-US" sz="3200" dirty="0" smtClean="0"/>
              <a:t>Value</a:t>
            </a:r>
          </a:p>
          <a:p>
            <a:pPr marL="690563" lvl="1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Understand demand by area</a:t>
            </a:r>
          </a:p>
          <a:p>
            <a:pPr marL="690563" lvl="1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Understand demand by area by time</a:t>
            </a:r>
            <a:endParaRPr lang="en-US" sz="3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44239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r="6706" b="22833"/>
          <a:stretch/>
        </p:blipFill>
        <p:spPr>
          <a:xfrm>
            <a:off x="-929640" y="-237848"/>
            <a:ext cx="13443808" cy="7223445"/>
          </a:xfrm>
        </p:spPr>
      </p:pic>
    </p:spTree>
    <p:extLst>
      <p:ext uri="{BB962C8B-B14F-4D97-AF65-F5344CB8AC3E}">
        <p14:creationId xmlns:p14="http://schemas.microsoft.com/office/powerpoint/2010/main" val="75104823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Map segmentation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49427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" y="122690"/>
            <a:ext cx="12173229" cy="657453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697453" y="541421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Entire Day of 09/08/2009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3185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532" cy="5754354"/>
          </a:xfrm>
        </p:spPr>
      </p:pic>
      <p:sp>
        <p:nvSpPr>
          <p:cNvPr id="5" name="TextBox 4"/>
          <p:cNvSpPr txBox="1"/>
          <p:nvPr/>
        </p:nvSpPr>
        <p:spPr>
          <a:xfrm>
            <a:off x="144780" y="0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1           2           3          4           5           6           7          8           9           10  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972" y="949900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11         12         13       14         15         16         17        18        19         20  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972" y="1923763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21        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        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3       24        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5        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6        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7       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8       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9        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0  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2972" y="2847537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31         32         33       34         35         36         37        38        39         40  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972" y="3724440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41         42         43       44         45         46         47        48        49         50  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972" y="4698303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51         52         53       54         55         56         57        58        59         60  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5985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Map segmentation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Find out “Trip” from GPS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44642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Area – Trip (approximation)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GSP data has a relatively fixed interval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40 s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50 s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80 s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Set threshold of 300 s to separate trips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First point as start, last point as end</a:t>
            </a:r>
          </a:p>
          <a:p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88849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</a:t>
            </a:r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Map segmentation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Find out “Trip” from GPS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Social graph - Adjacent matrix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089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Area – Directed Graph</a:t>
            </a:r>
          </a:p>
        </p:txBody>
      </p:sp>
      <p:sp>
        <p:nvSpPr>
          <p:cNvPr id="7" name="Flowchart: Connector 6"/>
          <p:cNvSpPr/>
          <p:nvPr/>
        </p:nvSpPr>
        <p:spPr>
          <a:xfrm>
            <a:off x="1673352" y="2853017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Flowchart: Connector 7"/>
          <p:cNvSpPr/>
          <p:nvPr/>
        </p:nvSpPr>
        <p:spPr>
          <a:xfrm>
            <a:off x="4154424" y="2124456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" name="Flowchart: Connector 8"/>
          <p:cNvSpPr/>
          <p:nvPr/>
        </p:nvSpPr>
        <p:spPr>
          <a:xfrm>
            <a:off x="7205609" y="4560760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0" name="Flowchart: Connector 9"/>
          <p:cNvSpPr/>
          <p:nvPr/>
        </p:nvSpPr>
        <p:spPr>
          <a:xfrm>
            <a:off x="3523488" y="4560760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Flowchart: Connector 10"/>
          <p:cNvSpPr/>
          <p:nvPr/>
        </p:nvSpPr>
        <p:spPr>
          <a:xfrm>
            <a:off x="7306056" y="2124456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7" name="Curved Connector 16"/>
          <p:cNvCxnSpPr>
            <a:stCxn id="10" idx="6"/>
            <a:endCxn id="9" idx="2"/>
          </p:cNvCxnSpPr>
          <p:nvPr/>
        </p:nvCxnSpPr>
        <p:spPr>
          <a:xfrm>
            <a:off x="4428744" y="5008816"/>
            <a:ext cx="2776865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7" idx="6"/>
          </p:cNvCxnSpPr>
          <p:nvPr/>
        </p:nvCxnSpPr>
        <p:spPr>
          <a:xfrm>
            <a:off x="2578608" y="3301073"/>
            <a:ext cx="1192008" cy="12596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7" idx="0"/>
            <a:endCxn id="8" idx="0"/>
          </p:cNvCxnSpPr>
          <p:nvPr/>
        </p:nvCxnSpPr>
        <p:spPr>
          <a:xfrm rot="5400000" flipH="1" flipV="1">
            <a:off x="3002236" y="1248201"/>
            <a:ext cx="728561" cy="2481072"/>
          </a:xfrm>
          <a:prstGeom prst="curvedConnector3">
            <a:avLst>
              <a:gd name="adj1" fmla="val 1525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0" idx="2"/>
            <a:endCxn id="7" idx="4"/>
          </p:cNvCxnSpPr>
          <p:nvPr/>
        </p:nvCxnSpPr>
        <p:spPr>
          <a:xfrm rot="10800000">
            <a:off x="2125980" y="3749130"/>
            <a:ext cx="1397508" cy="12596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11" idx="6"/>
            <a:endCxn id="9" idx="6"/>
          </p:cNvCxnSpPr>
          <p:nvPr/>
        </p:nvCxnSpPr>
        <p:spPr>
          <a:xfrm flipH="1">
            <a:off x="8110865" y="2572512"/>
            <a:ext cx="100447" cy="2436304"/>
          </a:xfrm>
          <a:prstGeom prst="curvedConnector3">
            <a:avLst>
              <a:gd name="adj1" fmla="val -698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10" idx="7"/>
            <a:endCxn id="11" idx="2"/>
          </p:cNvCxnSpPr>
          <p:nvPr/>
        </p:nvCxnSpPr>
        <p:spPr>
          <a:xfrm rot="5400000" flipH="1" flipV="1">
            <a:off x="4741374" y="2127311"/>
            <a:ext cx="2119481" cy="3009884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Connector 51"/>
          <p:cNvSpPr/>
          <p:nvPr/>
        </p:nvSpPr>
        <p:spPr>
          <a:xfrm>
            <a:off x="10121997" y="3184197"/>
            <a:ext cx="905256" cy="89611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53" name="Curved Connector 52"/>
          <p:cNvCxnSpPr>
            <a:stCxn id="9" idx="1"/>
            <a:endCxn id="9" idx="7"/>
          </p:cNvCxnSpPr>
          <p:nvPr/>
        </p:nvCxnSpPr>
        <p:spPr>
          <a:xfrm rot="5400000" flipH="1" flipV="1">
            <a:off x="7658237" y="4371937"/>
            <a:ext cx="12700" cy="640112"/>
          </a:xfrm>
          <a:prstGeom prst="curvedConnector3">
            <a:avLst>
              <a:gd name="adj1" fmla="val 100333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73279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Area – Directed Graph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4235233"/>
              </p:ext>
            </p:extLst>
          </p:nvPr>
        </p:nvGraphicFramePr>
        <p:xfrm>
          <a:off x="-569360" y="1774254"/>
          <a:ext cx="10515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1580"/>
                <a:gridCol w="477320"/>
                <a:gridCol w="1314450"/>
                <a:gridCol w="1314450"/>
                <a:gridCol w="1314450"/>
                <a:gridCol w="1314450"/>
                <a:gridCol w="1314450"/>
                <a:gridCol w="131445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End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rowSpan="6"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Start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73913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314" y="365125"/>
            <a:ext cx="10515600" cy="1325563"/>
          </a:xfrm>
        </p:spPr>
        <p:txBody>
          <a:bodyPr/>
          <a:lstStyle/>
          <a:p>
            <a:r>
              <a:rPr lang="en-US" dirty="0" smtClean="0"/>
              <a:t>Taxi Trip Graph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49542" y="1690688"/>
            <a:ext cx="20465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Golden Area: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44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42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43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34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755" y="1690688"/>
            <a:ext cx="90153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8726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314" y="365125"/>
            <a:ext cx="10515600" cy="1325563"/>
          </a:xfrm>
        </p:spPr>
        <p:txBody>
          <a:bodyPr/>
          <a:lstStyle/>
          <a:p>
            <a:r>
              <a:rPr lang="en-US" dirty="0" smtClean="0"/>
              <a:t>Taxi Trip Graph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49542" y="1690688"/>
            <a:ext cx="20465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Golden Area: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44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42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34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43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192"/>
          <a:stretch/>
        </p:blipFill>
        <p:spPr>
          <a:xfrm>
            <a:off x="914400" y="1690688"/>
            <a:ext cx="85188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4261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Taxi Trip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Type of Golden Area</a:t>
            </a:r>
          </a:p>
          <a:p>
            <a:pPr marL="57626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1"/>
                </a:solidFill>
              </a:rPr>
              <a:t>Inter-node connection</a:t>
            </a:r>
          </a:p>
          <a:p>
            <a:pPr marL="57626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1"/>
                </a:solidFill>
              </a:rPr>
              <a:t>Loop</a:t>
            </a:r>
            <a:endParaRPr lang="en-US" sz="3000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02674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532" cy="5754354"/>
          </a:xfrm>
        </p:spPr>
      </p:pic>
      <p:sp>
        <p:nvSpPr>
          <p:cNvPr id="5" name="TextBox 4"/>
          <p:cNvSpPr txBox="1"/>
          <p:nvPr/>
        </p:nvSpPr>
        <p:spPr>
          <a:xfrm>
            <a:off x="144780" y="0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1           2           3          4           5           6           7          8           9           10   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972" y="949900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11         12         13       14         15         16         17        18        19         20   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972" y="1923763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21       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       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3       24       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5       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6       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7      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8      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9       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0   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2972" y="2847537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31       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32         33       </a:t>
            </a:r>
            <a:r>
              <a:rPr lang="en-US" sz="3200" b="1" dirty="0" smtClean="0">
                <a:latin typeface="Calibri" panose="020F0502020204030204" pitchFamily="34" charset="0"/>
                <a:cs typeface="Consolas" panose="020B0609020204030204" pitchFamily="49" charset="0"/>
              </a:rPr>
              <a:t>34         35     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    36         37        38        39         40   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972" y="3724440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41         </a:t>
            </a:r>
            <a:r>
              <a:rPr lang="en-US" sz="3200" b="1" dirty="0">
                <a:latin typeface="Calibri" panose="020F0502020204030204" pitchFamily="34" charset="0"/>
                <a:cs typeface="Consolas" panose="020B0609020204030204" pitchFamily="49" charset="0"/>
              </a:rPr>
              <a:t>42   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     </a:t>
            </a:r>
            <a:r>
              <a:rPr lang="en-US" sz="3200" b="1" dirty="0">
                <a:latin typeface="Calibri" panose="020F0502020204030204" pitchFamily="34" charset="0"/>
                <a:cs typeface="Consolas" panose="020B0609020204030204" pitchFamily="49" charset="0"/>
              </a:rPr>
              <a:t>43       44         45         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46         47        48        49         50   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972" y="4698303"/>
            <a:ext cx="1194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51         52         53       54         55         56         57        58        59         60   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75888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_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 – 1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0210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Taxi Trip Graph – By Hour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0039827"/>
              </p:ext>
            </p:extLst>
          </p:nvPr>
        </p:nvGraphicFramePr>
        <p:xfrm>
          <a:off x="838200" y="1825623"/>
          <a:ext cx="10515600" cy="2140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3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Slot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Only Inter-Area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With Loop</a:t>
                      </a:r>
                      <a:endParaRPr lang="en-US" dirty="0"/>
                    </a:p>
                  </a:txBody>
                  <a:tcPr anchor="ctr"/>
                </a:tc>
              </a:tr>
              <a:tr h="53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 – 1 AM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44, 43, 42, 45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44, 43, 42, 45</a:t>
                      </a:r>
                    </a:p>
                  </a:txBody>
                  <a:tcPr anchor="ctr"/>
                </a:tc>
              </a:tr>
              <a:tr h="53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– 2 AM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44, 34, 42, 43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44, 34, 43, 42</a:t>
                      </a:r>
                    </a:p>
                  </a:txBody>
                  <a:tcPr anchor="ctr"/>
                </a:tc>
              </a:tr>
              <a:tr h="535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 – 3 AM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44,</a:t>
                      </a:r>
                      <a:r>
                        <a:rPr lang="en-US" baseline="0" dirty="0" smtClean="0"/>
                        <a:t> 43, 42, 34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44, 42, 43, 34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8200" y="4241494"/>
            <a:ext cx="105156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Is It Trash?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Limited Data </a:t>
            </a:r>
          </a:p>
          <a:p>
            <a:pPr marL="285750" indent="-285750" algn="ctr">
              <a:buFontTx/>
              <a:buChar char="-"/>
            </a:pPr>
            <a:r>
              <a:rPr lang="en-US" sz="2800" dirty="0" smtClean="0"/>
              <a:t>Area of Focus</a:t>
            </a:r>
          </a:p>
          <a:p>
            <a:pPr marL="285750" indent="-285750" algn="r">
              <a:buFontTx/>
              <a:buChar char="-"/>
            </a:pPr>
            <a:r>
              <a:rPr lang="en-US" sz="2800" dirty="0" smtClean="0"/>
              <a:t>Subgroup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72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Taxi Fare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9224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Focus on dense area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Remove (43, 42, 44) and focus on the 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Layering </a:t>
            </a:r>
          </a:p>
          <a:p>
            <a:pPr marL="690563" lvl="1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Level 1 – 44, 43, 42, 34</a:t>
            </a:r>
          </a:p>
          <a:p>
            <a:pPr marL="690563" lvl="1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Level 2 – 52, 31, 32</a:t>
            </a:r>
          </a:p>
          <a:p>
            <a:pPr marL="690563" lvl="1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Level 3 – 12, 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1792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Quality of data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No direct connection between taxi fare and trajectory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to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Big data?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29303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391840"/>
            <a:ext cx="10439400" cy="5445"/>
          </a:xfrm>
          <a:prstGeom prst="line">
            <a:avLst/>
          </a:prstGeom>
          <a:ln w="254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13159" y="3365484"/>
            <a:ext cx="8565682" cy="4351338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Aldhabi" panose="01000000000000000000" pitchFamily="2" charset="-78"/>
                <a:cs typeface="Aldhabi" panose="01000000000000000000" pitchFamily="2" charset="-78"/>
              </a:rPr>
              <a:t>“All models are wrong, </a:t>
            </a:r>
          </a:p>
          <a:p>
            <a:pPr algn="r"/>
            <a:r>
              <a:rPr lang="en-US" sz="7200" dirty="0" smtClean="0">
                <a:latin typeface="Aldhabi" panose="01000000000000000000" pitchFamily="2" charset="-78"/>
                <a:cs typeface="Aldhabi" panose="01000000000000000000" pitchFamily="2" charset="-78"/>
              </a:rPr>
              <a:t>but some are useful”</a:t>
            </a:r>
            <a:endParaRPr lang="en-US" sz="72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4098" name="Picture 2" descr="http://www.cmu.edu/homeimages/levelpagephotos/748x205_level_header-1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36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4482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_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"/>
            <a:ext cx="12192000" cy="65706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r>
              <a:rPr lang="en-US" sz="2400" dirty="0" smtClean="0"/>
              <a:t> – 2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2064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_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3"/>
            <a:ext cx="12192000" cy="658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 – 3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5465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_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238"/>
            <a:ext cx="12192000" cy="66119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 – 4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5595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_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88"/>
            <a:ext cx="12192000" cy="65992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97453" y="54142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 – 5 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1095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Mix">
  <a:themeElements>
    <a:clrScheme name="Custom 561">
      <a:dk1>
        <a:sysClr val="windowText" lastClr="000000"/>
      </a:dk1>
      <a:lt1>
        <a:sysClr val="window" lastClr="FFFFFF"/>
      </a:lt1>
      <a:dk2>
        <a:srgbClr val="0E0600"/>
      </a:dk2>
      <a:lt2>
        <a:srgbClr val="FCF5EF"/>
      </a:lt2>
      <a:accent1>
        <a:srgbClr val="DD59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00B294"/>
      </a:accent5>
      <a:accent6>
        <a:srgbClr val="68217A"/>
      </a:accent6>
      <a:hlink>
        <a:srgbClr val="00BCF2"/>
      </a:hlink>
      <a:folHlink>
        <a:srgbClr val="68217A"/>
      </a:folHlink>
    </a:clrScheme>
    <a:fontScheme name="Custom 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e an Office Mix.potx" id="{4B7366DC-B74D-454D-9AF1-C5E1E2713A61}" vid="{D9FD2935-D4F2-4034-8F2D-E6786535C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6494B6-1467-40D3-9D2C-6096235D25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Create an Office Mix</Template>
  <TotalTime>1490</TotalTime>
  <Words>643</Words>
  <Application>Microsoft Office PowerPoint</Application>
  <PresentationFormat>Widescreen</PresentationFormat>
  <Paragraphs>200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Aldhabi</vt:lpstr>
      <vt:lpstr>Arial</vt:lpstr>
      <vt:lpstr>Calibri</vt:lpstr>
      <vt:lpstr>Consolas</vt:lpstr>
      <vt:lpstr>Segoe UI</vt:lpstr>
      <vt:lpstr>Segoe UI Light</vt:lpstr>
      <vt:lpstr>Office Mix</vt:lpstr>
      <vt:lpstr>MIB</vt:lpstr>
      <vt:lpstr>Here We  Go!</vt:lpstr>
      <vt:lpstr>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</vt:lpstr>
      <vt:lpstr>PowerPoint Presentation</vt:lpstr>
      <vt:lpstr>Golden Area</vt:lpstr>
      <vt:lpstr>PowerPoint Presentation</vt:lpstr>
      <vt:lpstr>Golden Area</vt:lpstr>
      <vt:lpstr>Golden Area – Trip (approximation)</vt:lpstr>
      <vt:lpstr>Golden Area</vt:lpstr>
      <vt:lpstr>Golden Area – Directed Graph</vt:lpstr>
      <vt:lpstr>Golden Area – Directed Graph</vt:lpstr>
      <vt:lpstr>Taxi Trip Graph</vt:lpstr>
      <vt:lpstr>Taxi Trip Graph</vt:lpstr>
      <vt:lpstr>Taxi Trip Graph</vt:lpstr>
      <vt:lpstr>PowerPoint Presentation</vt:lpstr>
      <vt:lpstr>Taxi Trip Graph – By Hour</vt:lpstr>
      <vt:lpstr>Taxi Fare</vt:lpstr>
      <vt:lpstr>What’s Next</vt:lpstr>
      <vt:lpstr>What I learned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an Office Mix</dc:title>
  <dc:creator>Qifan Shi</dc:creator>
  <cp:keywords/>
  <cp:lastModifiedBy>Qifan Shi</cp:lastModifiedBy>
  <cp:revision>65</cp:revision>
  <dcterms:created xsi:type="dcterms:W3CDTF">2015-04-09T01:03:21Z</dcterms:created>
  <dcterms:modified xsi:type="dcterms:W3CDTF">2015-04-28T02:46:25Z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TC043863139991</vt:lpwstr>
  </property>
</Properties>
</file>